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bin" panose="020B0604020202020204" charset="0"/>
      <p:regular r:id="rId13"/>
    </p:embeddedFont>
    <p:embeddedFont>
      <p:font typeface="Cabin Bold" panose="020B0604020202020204" charset="0"/>
      <p:regular r:id="rId14"/>
    </p:embeddedFont>
    <p:embeddedFont>
      <p:font typeface="Cabin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slide" Target="slide9.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rot="1008">
            <a:off x="1028700" y="7129449"/>
            <a:ext cx="16230601"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1334667" y="413749"/>
            <a:ext cx="2573864" cy="248285"/>
          </a:xfrm>
          <a:prstGeom prst="rect">
            <a:avLst/>
          </a:prstGeom>
        </p:spPr>
        <p:txBody>
          <a:bodyPr lIns="0" tIns="0" rIns="0" bIns="0" rtlCol="0" anchor="t">
            <a:spAutoFit/>
          </a:bodyPr>
          <a:lstStyle/>
          <a:p>
            <a:pPr algn="l">
              <a:lnSpc>
                <a:spcPts val="2065"/>
              </a:lnSpc>
            </a:pPr>
            <a:r>
              <a:rPr lang="en-US" sz="1475" spc="29">
                <a:solidFill>
                  <a:srgbClr val="000000"/>
                </a:solidFill>
                <a:latin typeface="Cabin"/>
                <a:ea typeface="Cabin"/>
                <a:cs typeface="Cabin"/>
                <a:sym typeface="Cabin"/>
              </a:rPr>
              <a:t>TRƯỜNG ĐẠI HỌC TRÀ VINH</a:t>
            </a:r>
          </a:p>
        </p:txBody>
      </p:sp>
      <p:sp>
        <p:nvSpPr>
          <p:cNvPr id="4" name="Freeform 4"/>
          <p:cNvSpPr/>
          <p:nvPr/>
        </p:nvSpPr>
        <p:spPr>
          <a:xfrm>
            <a:off x="98231" y="75658"/>
            <a:ext cx="953042" cy="953042"/>
          </a:xfrm>
          <a:custGeom>
            <a:avLst/>
            <a:gdLst/>
            <a:ahLst/>
            <a:cxnLst/>
            <a:rect l="l" t="t" r="r" b="b"/>
            <a:pathLst>
              <a:path w="953042" h="953042">
                <a:moveTo>
                  <a:pt x="0" y="0"/>
                </a:moveTo>
                <a:lnTo>
                  <a:pt x="953041" y="0"/>
                </a:lnTo>
                <a:lnTo>
                  <a:pt x="953041" y="953042"/>
                </a:lnTo>
                <a:lnTo>
                  <a:pt x="0" y="953042"/>
                </a:lnTo>
                <a:lnTo>
                  <a:pt x="0" y="0"/>
                </a:lnTo>
                <a:close/>
              </a:path>
            </a:pathLst>
          </a:custGeom>
          <a:blipFill>
            <a:blip r:embed="rId2"/>
            <a:stretch>
              <a:fillRect/>
            </a:stretch>
          </a:blipFill>
        </p:spPr>
      </p:sp>
      <p:grpSp>
        <p:nvGrpSpPr>
          <p:cNvPr id="5" name="Group 5"/>
          <p:cNvGrpSpPr/>
          <p:nvPr/>
        </p:nvGrpSpPr>
        <p:grpSpPr>
          <a:xfrm>
            <a:off x="1028699" y="3636105"/>
            <a:ext cx="15466861" cy="3383475"/>
            <a:chOff x="0" y="0"/>
            <a:chExt cx="20622482" cy="4511300"/>
          </a:xfrm>
        </p:grpSpPr>
        <p:sp>
          <p:nvSpPr>
            <p:cNvPr id="6" name="TextBox 6"/>
            <p:cNvSpPr txBox="1"/>
            <p:nvPr/>
          </p:nvSpPr>
          <p:spPr>
            <a:xfrm>
              <a:off x="0" y="-9525"/>
              <a:ext cx="13138983" cy="1431925"/>
            </a:xfrm>
            <a:prstGeom prst="rect">
              <a:avLst/>
            </a:prstGeom>
          </p:spPr>
          <p:txBody>
            <a:bodyPr lIns="0" tIns="0" rIns="0" bIns="0" rtlCol="0" anchor="t">
              <a:spAutoFit/>
            </a:bodyPr>
            <a:lstStyle/>
            <a:p>
              <a:pPr algn="l">
                <a:lnSpc>
                  <a:spcPts val="8400"/>
                </a:lnSpc>
              </a:pPr>
              <a:r>
                <a:rPr lang="en-US" sz="7000" b="1">
                  <a:solidFill>
                    <a:srgbClr val="000000"/>
                  </a:solidFill>
                  <a:latin typeface="Cabin Medium"/>
                  <a:ea typeface="Cabin Medium"/>
                  <a:cs typeface="Cabin Medium"/>
                  <a:sym typeface="Cabin Medium"/>
                </a:rPr>
                <a:t>ĐỒ ÁN CHUYÊN NGÀNH</a:t>
              </a:r>
            </a:p>
          </p:txBody>
        </p:sp>
        <p:sp>
          <p:nvSpPr>
            <p:cNvPr id="7" name="TextBox 7"/>
            <p:cNvSpPr txBox="1"/>
            <p:nvPr/>
          </p:nvSpPr>
          <p:spPr>
            <a:xfrm>
              <a:off x="0" y="2077133"/>
              <a:ext cx="20622482" cy="2434167"/>
            </a:xfrm>
            <a:prstGeom prst="rect">
              <a:avLst/>
            </a:prstGeom>
          </p:spPr>
          <p:txBody>
            <a:bodyPr lIns="0" tIns="0" rIns="0" bIns="0" rtlCol="0" anchor="t">
              <a:spAutoFit/>
            </a:bodyPr>
            <a:lstStyle/>
            <a:p>
              <a:pPr algn="l">
                <a:lnSpc>
                  <a:spcPts val="4900"/>
                </a:lnSpc>
              </a:pPr>
              <a:r>
                <a:rPr lang="en-US" sz="3500">
                  <a:solidFill>
                    <a:srgbClr val="000000"/>
                  </a:solidFill>
                  <a:latin typeface="Cabin"/>
                  <a:ea typeface="Cabin"/>
                  <a:cs typeface="Cabin"/>
                  <a:sym typeface="Cabin"/>
                </a:rPr>
                <a:t>PHÁT TRIỂN WEBSITE KẾT NỐI SINH VIÊN TRONG VIỆC TẶNG MIỄN PHÍ HOẶC BÁN TÀI LIỆU HỌC TẬP ĐÃ QUA SỬ DỤNG TẠI TRƯỜNG ĐẠI HỌC TRÀ VINH</a:t>
              </a:r>
            </a:p>
            <a:p>
              <a:pPr algn="l">
                <a:lnSpc>
                  <a:spcPts val="4900"/>
                </a:lnSpc>
              </a:pPr>
              <a:endParaRPr lang="en-US" sz="3500">
                <a:solidFill>
                  <a:srgbClr val="000000"/>
                </a:solidFill>
                <a:latin typeface="Cabin"/>
                <a:ea typeface="Cabin"/>
                <a:cs typeface="Cabin"/>
                <a:sym typeface="Cabin"/>
              </a:endParaRPr>
            </a:p>
          </p:txBody>
        </p:sp>
      </p:grpSp>
      <p:grpSp>
        <p:nvGrpSpPr>
          <p:cNvPr id="8" name="Group 8"/>
          <p:cNvGrpSpPr/>
          <p:nvPr/>
        </p:nvGrpSpPr>
        <p:grpSpPr>
          <a:xfrm>
            <a:off x="1028700" y="7748905"/>
            <a:ext cx="5306212" cy="1080770"/>
            <a:chOff x="0" y="0"/>
            <a:chExt cx="7074949" cy="1441027"/>
          </a:xfrm>
        </p:grpSpPr>
        <p:sp>
          <p:nvSpPr>
            <p:cNvPr id="9" name="TextBox 9"/>
            <p:cNvSpPr txBox="1"/>
            <p:nvPr/>
          </p:nvSpPr>
          <p:spPr>
            <a:xfrm>
              <a:off x="0" y="764752"/>
              <a:ext cx="7074949" cy="676275"/>
            </a:xfrm>
            <a:prstGeom prst="rect">
              <a:avLst/>
            </a:prstGeom>
          </p:spPr>
          <p:txBody>
            <a:bodyPr lIns="0" tIns="0" rIns="0" bIns="0" rtlCol="0" anchor="t">
              <a:spAutoFit/>
            </a:bodyPr>
            <a:lstStyle/>
            <a:p>
              <a:pPr algn="l">
                <a:lnSpc>
                  <a:spcPts val="4200"/>
                </a:lnSpc>
              </a:pPr>
              <a:r>
                <a:rPr lang="en-US" sz="3000">
                  <a:solidFill>
                    <a:srgbClr val="000000"/>
                  </a:solidFill>
                  <a:latin typeface="Cabin"/>
                  <a:ea typeface="Cabin"/>
                  <a:cs typeface="Cabin"/>
                  <a:sym typeface="Cabin"/>
                </a:rPr>
                <a:t>Ths. Lê Minh Tự</a:t>
              </a:r>
            </a:p>
          </p:txBody>
        </p:sp>
        <p:sp>
          <p:nvSpPr>
            <p:cNvPr id="10" name="TextBox 10"/>
            <p:cNvSpPr txBox="1"/>
            <p:nvPr/>
          </p:nvSpPr>
          <p:spPr>
            <a:xfrm>
              <a:off x="0" y="-66675"/>
              <a:ext cx="7074949" cy="676275"/>
            </a:xfrm>
            <a:prstGeom prst="rect">
              <a:avLst/>
            </a:prstGeom>
          </p:spPr>
          <p:txBody>
            <a:bodyPr lIns="0" tIns="0" rIns="0" bIns="0" rtlCol="0" anchor="t">
              <a:spAutoFit/>
            </a:bodyPr>
            <a:lstStyle/>
            <a:p>
              <a:pPr algn="l">
                <a:lnSpc>
                  <a:spcPts val="4200"/>
                </a:lnSpc>
              </a:pPr>
              <a:r>
                <a:rPr lang="en-US" sz="3000" b="1">
                  <a:solidFill>
                    <a:srgbClr val="000000"/>
                  </a:solidFill>
                  <a:latin typeface="Cabin Medium"/>
                  <a:ea typeface="Cabin Medium"/>
                  <a:cs typeface="Cabin Medium"/>
                  <a:sym typeface="Cabin Medium"/>
                </a:rPr>
                <a:t>Giáo viên hướng dẫn :</a:t>
              </a:r>
            </a:p>
          </p:txBody>
        </p:sp>
      </p:grpSp>
      <p:grpSp>
        <p:nvGrpSpPr>
          <p:cNvPr id="11" name="Group 11"/>
          <p:cNvGrpSpPr/>
          <p:nvPr/>
        </p:nvGrpSpPr>
        <p:grpSpPr>
          <a:xfrm>
            <a:off x="8762129" y="7748905"/>
            <a:ext cx="5306212" cy="2147570"/>
            <a:chOff x="0" y="0"/>
            <a:chExt cx="7074949" cy="2863427"/>
          </a:xfrm>
        </p:grpSpPr>
        <p:sp>
          <p:nvSpPr>
            <p:cNvPr id="12" name="TextBox 12"/>
            <p:cNvSpPr txBox="1"/>
            <p:nvPr/>
          </p:nvSpPr>
          <p:spPr>
            <a:xfrm>
              <a:off x="0" y="764752"/>
              <a:ext cx="7074949" cy="2098675"/>
            </a:xfrm>
            <a:prstGeom prst="rect">
              <a:avLst/>
            </a:prstGeom>
          </p:spPr>
          <p:txBody>
            <a:bodyPr lIns="0" tIns="0" rIns="0" bIns="0" rtlCol="0" anchor="t">
              <a:spAutoFit/>
            </a:bodyPr>
            <a:lstStyle/>
            <a:p>
              <a:pPr algn="l">
                <a:lnSpc>
                  <a:spcPts val="4200"/>
                </a:lnSpc>
              </a:pPr>
              <a:r>
                <a:rPr lang="en-US" sz="3000">
                  <a:solidFill>
                    <a:srgbClr val="000000"/>
                  </a:solidFill>
                  <a:latin typeface="Cabin"/>
                  <a:ea typeface="Cabin"/>
                  <a:cs typeface="Cabin"/>
                  <a:sym typeface="Cabin"/>
                </a:rPr>
                <a:t>Họ và tên : Đặng GIa Kiệt</a:t>
              </a:r>
            </a:p>
            <a:p>
              <a:pPr algn="l">
                <a:lnSpc>
                  <a:spcPts val="4200"/>
                </a:lnSpc>
              </a:pPr>
              <a:r>
                <a:rPr lang="en-US" sz="3000">
                  <a:solidFill>
                    <a:srgbClr val="000000"/>
                  </a:solidFill>
                  <a:latin typeface="Cabin"/>
                  <a:ea typeface="Cabin"/>
                  <a:cs typeface="Cabin"/>
                  <a:sym typeface="Cabin"/>
                </a:rPr>
                <a:t>MSSV : 110122098</a:t>
              </a:r>
            </a:p>
            <a:p>
              <a:pPr algn="l">
                <a:lnSpc>
                  <a:spcPts val="4200"/>
                </a:lnSpc>
              </a:pPr>
              <a:r>
                <a:rPr lang="en-US" sz="3000">
                  <a:solidFill>
                    <a:srgbClr val="000000"/>
                  </a:solidFill>
                  <a:latin typeface="Cabin"/>
                  <a:ea typeface="Cabin"/>
                  <a:cs typeface="Cabin"/>
                  <a:sym typeface="Cabin"/>
                </a:rPr>
                <a:t>Mã Lớp : DA22TTD</a:t>
              </a:r>
            </a:p>
          </p:txBody>
        </p:sp>
        <p:sp>
          <p:nvSpPr>
            <p:cNvPr id="13" name="TextBox 13"/>
            <p:cNvSpPr txBox="1"/>
            <p:nvPr/>
          </p:nvSpPr>
          <p:spPr>
            <a:xfrm>
              <a:off x="0" y="-66675"/>
              <a:ext cx="7074949" cy="676275"/>
            </a:xfrm>
            <a:prstGeom prst="rect">
              <a:avLst/>
            </a:prstGeom>
          </p:spPr>
          <p:txBody>
            <a:bodyPr lIns="0" tIns="0" rIns="0" bIns="0" rtlCol="0" anchor="t">
              <a:spAutoFit/>
            </a:bodyPr>
            <a:lstStyle/>
            <a:p>
              <a:pPr algn="l">
                <a:lnSpc>
                  <a:spcPts val="4200"/>
                </a:lnSpc>
              </a:pPr>
              <a:r>
                <a:rPr lang="en-US" sz="3000" b="1">
                  <a:solidFill>
                    <a:srgbClr val="000000"/>
                  </a:solidFill>
                  <a:latin typeface="Cabin Medium"/>
                  <a:ea typeface="Cabin Medium"/>
                  <a:cs typeface="Cabin Medium"/>
                  <a:sym typeface="Cabin Medium"/>
                </a:rPr>
                <a:t>Sinh viên thực hiện :</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7174195" y="2262517"/>
            <a:ext cx="0" cy="6676366"/>
          </a:xfrm>
          <a:prstGeom prst="line">
            <a:avLst/>
          </a:prstGeom>
          <a:ln w="9525" cap="flat">
            <a:solidFill>
              <a:srgbClr val="000000"/>
            </a:solidFill>
            <a:prstDash val="solid"/>
            <a:headEnd type="none" w="sm" len="sm"/>
            <a:tailEnd type="none" w="sm" len="sm"/>
          </a:ln>
        </p:spPr>
      </p:sp>
      <p:sp>
        <p:nvSpPr>
          <p:cNvPr id="3" name="Freeform 3"/>
          <p:cNvSpPr/>
          <p:nvPr/>
        </p:nvSpPr>
        <p:spPr>
          <a:xfrm>
            <a:off x="7550894" y="2611489"/>
            <a:ext cx="10472528" cy="5956251"/>
          </a:xfrm>
          <a:custGeom>
            <a:avLst/>
            <a:gdLst/>
            <a:ahLst/>
            <a:cxnLst/>
            <a:rect l="l" t="t" r="r" b="b"/>
            <a:pathLst>
              <a:path w="10472528" h="5956251">
                <a:moveTo>
                  <a:pt x="0" y="0"/>
                </a:moveTo>
                <a:lnTo>
                  <a:pt x="10472529" y="0"/>
                </a:lnTo>
                <a:lnTo>
                  <a:pt x="10472529" y="5956250"/>
                </a:lnTo>
                <a:lnTo>
                  <a:pt x="0" y="5956250"/>
                </a:lnTo>
                <a:lnTo>
                  <a:pt x="0" y="0"/>
                </a:lnTo>
                <a:close/>
              </a:path>
            </a:pathLst>
          </a:custGeom>
          <a:blipFill>
            <a:blip r:embed="rId2"/>
            <a:stretch>
              <a:fillRect/>
            </a:stretch>
          </a:blipFill>
        </p:spPr>
      </p:sp>
      <p:sp>
        <p:nvSpPr>
          <p:cNvPr id="4" name="Freeform 4"/>
          <p:cNvSpPr/>
          <p:nvPr/>
        </p:nvSpPr>
        <p:spPr>
          <a:xfrm>
            <a:off x="141076" y="825413"/>
            <a:ext cx="13596153" cy="1495577"/>
          </a:xfrm>
          <a:custGeom>
            <a:avLst/>
            <a:gdLst/>
            <a:ahLst/>
            <a:cxnLst/>
            <a:rect l="l" t="t" r="r" b="b"/>
            <a:pathLst>
              <a:path w="13596153" h="1495577">
                <a:moveTo>
                  <a:pt x="0" y="0"/>
                </a:moveTo>
                <a:lnTo>
                  <a:pt x="13596153" y="0"/>
                </a:lnTo>
                <a:lnTo>
                  <a:pt x="13596153" y="1495577"/>
                </a:lnTo>
                <a:lnTo>
                  <a:pt x="0" y="1495577"/>
                </a:lnTo>
                <a:lnTo>
                  <a:pt x="0" y="0"/>
                </a:lnTo>
                <a:close/>
              </a:path>
            </a:pathLst>
          </a:custGeom>
          <a:blipFill>
            <a:blip r:embed="rId3"/>
            <a:stretch>
              <a:fillRect/>
            </a:stretch>
          </a:blipFill>
        </p:spPr>
      </p:sp>
      <p:sp>
        <p:nvSpPr>
          <p:cNvPr id="5" name="TextBox 5"/>
          <p:cNvSpPr txBox="1"/>
          <p:nvPr/>
        </p:nvSpPr>
        <p:spPr>
          <a:xfrm>
            <a:off x="1112134" y="1023767"/>
            <a:ext cx="12877520" cy="1019175"/>
          </a:xfrm>
          <a:prstGeom prst="rect">
            <a:avLst/>
          </a:prstGeom>
        </p:spPr>
        <p:txBody>
          <a:bodyPr lIns="0" tIns="0" rIns="0" bIns="0" rtlCol="0" anchor="t">
            <a:spAutoFit/>
          </a:bodyPr>
          <a:lstStyle/>
          <a:p>
            <a:pPr algn="l">
              <a:lnSpc>
                <a:spcPts val="8039"/>
              </a:lnSpc>
              <a:spcBef>
                <a:spcPct val="0"/>
              </a:spcBef>
            </a:pPr>
            <a:r>
              <a:rPr lang="en-US" sz="6699" b="1">
                <a:solidFill>
                  <a:srgbClr val="000000"/>
                </a:solidFill>
                <a:latin typeface="Cabin Medium"/>
                <a:ea typeface="Cabin Medium"/>
                <a:cs typeface="Cabin Medium"/>
                <a:sym typeface="Cabin Medium"/>
              </a:rPr>
              <a:t>Kết quả và hướng phát triển</a:t>
            </a:r>
          </a:p>
        </p:txBody>
      </p:sp>
      <p:sp>
        <p:nvSpPr>
          <p:cNvPr id="6" name="TextBox 6"/>
          <p:cNvSpPr txBox="1"/>
          <p:nvPr/>
        </p:nvSpPr>
        <p:spPr>
          <a:xfrm>
            <a:off x="141076" y="2829221"/>
            <a:ext cx="7033119" cy="5473161"/>
          </a:xfrm>
          <a:prstGeom prst="rect">
            <a:avLst/>
          </a:prstGeom>
        </p:spPr>
        <p:txBody>
          <a:bodyPr lIns="0" tIns="0" rIns="0" bIns="0" rtlCol="0" anchor="t">
            <a:spAutoFit/>
          </a:bodyPr>
          <a:lstStyle/>
          <a:p>
            <a:pPr marL="566666" lvl="1" indent="-283333" algn="l">
              <a:lnSpc>
                <a:spcPts val="3674"/>
              </a:lnSpc>
              <a:buFont typeface="Arial"/>
              <a:buChar char="•"/>
            </a:pPr>
            <a:r>
              <a:rPr lang="en-US" sz="2624">
                <a:solidFill>
                  <a:srgbClr val="000000"/>
                </a:solidFill>
                <a:latin typeface="Cabin"/>
                <a:ea typeface="Cabin"/>
                <a:cs typeface="Cabin"/>
                <a:sym typeface="Cabin"/>
              </a:rPr>
              <a:t> Dự án đã hoạt động ổn định trên nền tảng Laravel và MySQL, cung cấp đầy đủ các tính năng thiết yếu như đăng tải, tìm kiếm, lọc tài liệu theo Khoa – Ngành và quản lý đơn hàng, với giao diện thân thiện tương thích trên cả máy tính lẫn điện thoại,,. </a:t>
            </a:r>
          </a:p>
          <a:p>
            <a:pPr marL="566666" lvl="1" indent="-283333" algn="l">
              <a:lnSpc>
                <a:spcPts val="3674"/>
              </a:lnSpc>
              <a:buFont typeface="Arial"/>
              <a:buChar char="•"/>
            </a:pPr>
            <a:r>
              <a:rPr lang="en-US" sz="2624">
                <a:solidFill>
                  <a:srgbClr val="000000"/>
                </a:solidFill>
                <a:latin typeface="Cabin"/>
                <a:ea typeface="Cabin"/>
                <a:cs typeface="Cabin"/>
                <a:sym typeface="Cabin"/>
              </a:rPr>
              <a:t>Về hướng phát triển là đề xuất mở rộng hệ thống sang ứng dụng di động (Mobile App), tích hợp trí tuệ nhân tạo (AI) để gợi ý tài liệu cá nhân hóa và tăng cường bảo mật thông qua xác thực hai bước (OTP) nhằm tối ưu hóa trải nghiệm cho cộng đồng sinh viên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4780159">
            <a:off x="3570387" y="-1593880"/>
            <a:ext cx="15529570" cy="15335451"/>
          </a:xfrm>
          <a:custGeom>
            <a:avLst/>
            <a:gdLst/>
            <a:ahLst/>
            <a:cxnLst/>
            <a:rect l="l" t="t" r="r" b="b"/>
            <a:pathLst>
              <a:path w="15529570" h="15335451">
                <a:moveTo>
                  <a:pt x="0" y="0"/>
                </a:moveTo>
                <a:lnTo>
                  <a:pt x="15529570" y="0"/>
                </a:lnTo>
                <a:lnTo>
                  <a:pt x="15529570" y="15335450"/>
                </a:lnTo>
                <a:lnTo>
                  <a:pt x="0" y="15335450"/>
                </a:lnTo>
                <a:lnTo>
                  <a:pt x="0" y="0"/>
                </a:lnTo>
                <a:close/>
              </a:path>
            </a:pathLst>
          </a:custGeom>
          <a:blipFill>
            <a:blip r:embed="rId2"/>
            <a:stretch>
              <a:fillRect/>
            </a:stretch>
          </a:blipFill>
        </p:spPr>
      </p:sp>
      <p:grpSp>
        <p:nvGrpSpPr>
          <p:cNvPr id="3" name="Group 3"/>
          <p:cNvGrpSpPr/>
          <p:nvPr/>
        </p:nvGrpSpPr>
        <p:grpSpPr>
          <a:xfrm>
            <a:off x="1234151" y="6602029"/>
            <a:ext cx="15327734" cy="1896104"/>
            <a:chOff x="0" y="0"/>
            <a:chExt cx="20436979" cy="2528139"/>
          </a:xfrm>
        </p:grpSpPr>
        <p:sp>
          <p:nvSpPr>
            <p:cNvPr id="4" name="TextBox 4"/>
            <p:cNvSpPr txBox="1"/>
            <p:nvPr/>
          </p:nvSpPr>
          <p:spPr>
            <a:xfrm>
              <a:off x="2" y="-9525"/>
              <a:ext cx="12839028" cy="18383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Cabin"/>
                  <a:ea typeface="Cabin"/>
                  <a:cs typeface="Cabin"/>
                  <a:sym typeface="Cabin"/>
                </a:rPr>
                <a:t>Thank you</a:t>
              </a:r>
            </a:p>
          </p:txBody>
        </p:sp>
        <p:sp>
          <p:nvSpPr>
            <p:cNvPr id="5" name="AutoShape 5"/>
            <p:cNvSpPr/>
            <p:nvPr/>
          </p:nvSpPr>
          <p:spPr>
            <a:xfrm>
              <a:off x="2" y="2515439"/>
              <a:ext cx="20436975" cy="6350"/>
            </a:xfrm>
            <a:prstGeom prst="line">
              <a:avLst/>
            </a:prstGeom>
            <a:ln w="12700" cap="flat">
              <a:solidFill>
                <a:srgbClr val="000000"/>
              </a:solidFill>
              <a:prstDash val="solid"/>
              <a:headEnd type="none" w="sm" len="sm"/>
              <a:tailEnd type="none" w="sm" len="sm"/>
            </a:ln>
          </p:spPr>
        </p:sp>
      </p:grpSp>
      <p:sp>
        <p:nvSpPr>
          <p:cNvPr id="6" name="Freeform 6"/>
          <p:cNvSpPr/>
          <p:nvPr/>
        </p:nvSpPr>
        <p:spPr>
          <a:xfrm>
            <a:off x="585050" y="6073845"/>
            <a:ext cx="6595346" cy="2291883"/>
          </a:xfrm>
          <a:custGeom>
            <a:avLst/>
            <a:gdLst/>
            <a:ahLst/>
            <a:cxnLst/>
            <a:rect l="l" t="t" r="r" b="b"/>
            <a:pathLst>
              <a:path w="6595346" h="2291883">
                <a:moveTo>
                  <a:pt x="0" y="0"/>
                </a:moveTo>
                <a:lnTo>
                  <a:pt x="6595346" y="0"/>
                </a:lnTo>
                <a:lnTo>
                  <a:pt x="6595346" y="2291882"/>
                </a:lnTo>
                <a:lnTo>
                  <a:pt x="0" y="2291882"/>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1409573" y="3629073"/>
            <a:ext cx="15115652" cy="0"/>
          </a:xfrm>
          <a:prstGeom prst="line">
            <a:avLst/>
          </a:prstGeom>
          <a:ln w="9525" cap="flat">
            <a:solidFill>
              <a:srgbClr val="000000"/>
            </a:solidFill>
            <a:prstDash val="solid"/>
            <a:headEnd type="none" w="sm" len="sm"/>
            <a:tailEnd type="none" w="sm" len="sm"/>
          </a:ln>
        </p:spPr>
      </p:sp>
      <p:sp>
        <p:nvSpPr>
          <p:cNvPr id="3" name="Freeform 3"/>
          <p:cNvSpPr/>
          <p:nvPr/>
        </p:nvSpPr>
        <p:spPr>
          <a:xfrm>
            <a:off x="755198" y="1334212"/>
            <a:ext cx="7288573" cy="1729154"/>
          </a:xfrm>
          <a:custGeom>
            <a:avLst/>
            <a:gdLst/>
            <a:ahLst/>
            <a:cxnLst/>
            <a:rect l="l" t="t" r="r" b="b"/>
            <a:pathLst>
              <a:path w="7288573" h="1729154">
                <a:moveTo>
                  <a:pt x="0" y="0"/>
                </a:moveTo>
                <a:lnTo>
                  <a:pt x="7288573" y="0"/>
                </a:lnTo>
                <a:lnTo>
                  <a:pt x="7288573" y="1729155"/>
                </a:lnTo>
                <a:lnTo>
                  <a:pt x="0" y="1729155"/>
                </a:lnTo>
                <a:lnTo>
                  <a:pt x="0" y="0"/>
                </a:lnTo>
                <a:close/>
              </a:path>
            </a:pathLst>
          </a:custGeom>
          <a:blipFill>
            <a:blip r:embed="rId2"/>
            <a:stretch>
              <a:fillRect t="-371" r="-106" b="-371"/>
            </a:stretch>
          </a:blipFill>
        </p:spPr>
      </p:sp>
      <p:sp>
        <p:nvSpPr>
          <p:cNvPr id="4" name="TextBox 4"/>
          <p:cNvSpPr txBox="1"/>
          <p:nvPr/>
        </p:nvSpPr>
        <p:spPr>
          <a:xfrm>
            <a:off x="1417785" y="1462467"/>
            <a:ext cx="6024896" cy="13811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Cabin Medium"/>
                <a:ea typeface="Cabin Medium"/>
                <a:cs typeface="Cabin Medium"/>
                <a:sym typeface="Cabin Medium"/>
              </a:rPr>
              <a:t>Tổng quan</a:t>
            </a:r>
          </a:p>
        </p:txBody>
      </p:sp>
      <p:grpSp>
        <p:nvGrpSpPr>
          <p:cNvPr id="5" name="Group 5"/>
          <p:cNvGrpSpPr/>
          <p:nvPr/>
        </p:nvGrpSpPr>
        <p:grpSpPr>
          <a:xfrm>
            <a:off x="1409573" y="4508057"/>
            <a:ext cx="6992910" cy="3787946"/>
            <a:chOff x="0" y="0"/>
            <a:chExt cx="9323880" cy="5050595"/>
          </a:xfrm>
        </p:grpSpPr>
        <p:sp>
          <p:nvSpPr>
            <p:cNvPr id="6" name="TextBox 6"/>
            <p:cNvSpPr txBox="1"/>
            <p:nvPr/>
          </p:nvSpPr>
          <p:spPr>
            <a:xfrm>
              <a:off x="0" y="-66675"/>
              <a:ext cx="9323880" cy="13874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rPr>
                <a:t>Giới thiệu</a:t>
              </a:r>
            </a:p>
            <a:p>
              <a:pPr marL="647700" lvl="1" indent="-323850" algn="l">
                <a:lnSpc>
                  <a:spcPts val="4200"/>
                </a:lnSpc>
                <a:buFont typeface="Arial"/>
                <a:buChar char="•"/>
              </a:pPr>
              <a:r>
                <a:rPr lang="en-US" sz="3000">
                  <a:solidFill>
                    <a:srgbClr val="000000"/>
                  </a:solidFill>
                  <a:latin typeface="Cabin"/>
                  <a:ea typeface="Cabin"/>
                  <a:cs typeface="Cabin"/>
                  <a:sym typeface="Cabin"/>
                  <a:hlinkClick r:id="rId3" action="ppaction://hlinksldjump"/>
                </a:rPr>
                <a:t>Mục tiêu và Ý nghĩa của đề tài</a:t>
              </a:r>
            </a:p>
          </p:txBody>
        </p:sp>
        <p:sp>
          <p:nvSpPr>
            <p:cNvPr id="7" name="TextBox 7"/>
            <p:cNvSpPr txBox="1"/>
            <p:nvPr/>
          </p:nvSpPr>
          <p:spPr>
            <a:xfrm>
              <a:off x="0" y="1548206"/>
              <a:ext cx="9323880" cy="6762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hlinkClick r:id="rId4" action="ppaction://hlinksldjump"/>
                </a:rPr>
                <a:t>Công nghệ và Phương pháp nghiên cứu</a:t>
              </a:r>
            </a:p>
          </p:txBody>
        </p:sp>
        <p:sp>
          <p:nvSpPr>
            <p:cNvPr id="8" name="TextBox 8"/>
            <p:cNvSpPr txBox="1"/>
            <p:nvPr/>
          </p:nvSpPr>
          <p:spPr>
            <a:xfrm>
              <a:off x="0" y="2451887"/>
              <a:ext cx="9323880" cy="676275"/>
            </a:xfrm>
            <a:prstGeom prst="rect">
              <a:avLst/>
            </a:prstGeom>
          </p:spPr>
          <p:txBody>
            <a:bodyPr lIns="0" tIns="0" rIns="0" bIns="0" rtlCol="0" anchor="t">
              <a:spAutoFit/>
            </a:bodyPr>
            <a:lstStyle/>
            <a:p>
              <a:pPr marL="647700" lvl="1" indent="-323850" algn="l">
                <a:lnSpc>
                  <a:spcPts val="4200"/>
                </a:lnSpc>
                <a:buFont typeface="Arial"/>
                <a:buChar char="•"/>
              </a:pPr>
              <a:r>
                <a:rPr lang="en-US" sz="3000" u="none">
                  <a:solidFill>
                    <a:srgbClr val="000000"/>
                  </a:solidFill>
                  <a:latin typeface="Cabin"/>
                  <a:ea typeface="Cabin"/>
                  <a:cs typeface="Cabin"/>
                  <a:sym typeface="Cabin"/>
                </a:rPr>
                <a:t>Các chức năng chính của hệ thống</a:t>
              </a:r>
            </a:p>
          </p:txBody>
        </p:sp>
        <p:sp>
          <p:nvSpPr>
            <p:cNvPr id="9" name="TextBox 9"/>
            <p:cNvSpPr txBox="1"/>
            <p:nvPr/>
          </p:nvSpPr>
          <p:spPr>
            <a:xfrm>
              <a:off x="0" y="3472620"/>
              <a:ext cx="9323880" cy="6762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hlinkClick r:id="rId5" action="ppaction://hlinksldjump"/>
                </a:rPr>
                <a:t>Thiết kế dữ liệu</a:t>
              </a:r>
            </a:p>
          </p:txBody>
        </p:sp>
        <p:sp>
          <p:nvSpPr>
            <p:cNvPr id="10" name="TextBox 10"/>
            <p:cNvSpPr txBox="1"/>
            <p:nvPr/>
          </p:nvSpPr>
          <p:spPr>
            <a:xfrm>
              <a:off x="0" y="4374320"/>
              <a:ext cx="9323880" cy="6762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hlinkClick r:id="rId6" action="ppaction://hlinksldjump"/>
                </a:rPr>
                <a:t>Kết quả và Hướng phát triển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607098" y="1143658"/>
            <a:ext cx="17277779" cy="6929021"/>
            <a:chOff x="0" y="0"/>
            <a:chExt cx="23037039" cy="9238695"/>
          </a:xfrm>
        </p:grpSpPr>
        <p:sp>
          <p:nvSpPr>
            <p:cNvPr id="3" name="TextBox 3"/>
            <p:cNvSpPr txBox="1"/>
            <p:nvPr/>
          </p:nvSpPr>
          <p:spPr>
            <a:xfrm>
              <a:off x="0" y="2974253"/>
              <a:ext cx="23037039" cy="6264442"/>
            </a:xfrm>
            <a:prstGeom prst="rect">
              <a:avLst/>
            </a:prstGeom>
          </p:spPr>
          <p:txBody>
            <a:bodyPr lIns="0" tIns="0" rIns="0" bIns="0" rtlCol="0" anchor="t">
              <a:spAutoFit/>
            </a:bodyPr>
            <a:lstStyle/>
            <a:p>
              <a:pPr marL="719482" lvl="1" indent="-359741" algn="l">
                <a:lnSpc>
                  <a:spcPts val="4665"/>
                </a:lnSpc>
                <a:buFont typeface="Arial"/>
                <a:buChar char="•"/>
              </a:pPr>
              <a:r>
                <a:rPr lang="en-US" sz="3332">
                  <a:solidFill>
                    <a:srgbClr val="000000"/>
                  </a:solidFill>
                  <a:latin typeface="Cabin"/>
                  <a:ea typeface="Cabin"/>
                  <a:cs typeface="Cabin"/>
                  <a:sym typeface="Cabin"/>
                </a:rPr>
                <a:t>Đề tài trình bày dự án xây dựng website giúp sinh viên Đại học Trà Vinh trao đổi, mua bán hoặc tặng miễn phí tài liệu học tập đã qua sử dụng trên nền tảng công nghệ Laravel và MySQL. </a:t>
              </a:r>
            </a:p>
            <a:p>
              <a:pPr marL="719482" lvl="1" indent="-359741" algn="l">
                <a:lnSpc>
                  <a:spcPts val="4665"/>
                </a:lnSpc>
                <a:buFont typeface="Arial"/>
                <a:buChar char="•"/>
              </a:pPr>
              <a:r>
                <a:rPr lang="en-US" sz="3332">
                  <a:solidFill>
                    <a:srgbClr val="000000"/>
                  </a:solidFill>
                  <a:latin typeface="Cabin"/>
                  <a:ea typeface="Cabin"/>
                  <a:cs typeface="Cabin"/>
                  <a:sym typeface="Cabin"/>
                </a:rPr>
                <a:t>Hệ thống giải quyết vấn đề lãng phí tài liệu và khó khăn khi tìm kiếm giáo trình cũ thông qua các chức năng tìm lọc chi tiết theo Khoa - Ngành, nhắn tin tương tác trực tiếp và quản lý đơn hàng minh bạch.</a:t>
              </a:r>
            </a:p>
            <a:p>
              <a:pPr marL="719482" lvl="1" indent="-359741" algn="l">
                <a:lnSpc>
                  <a:spcPts val="4665"/>
                </a:lnSpc>
                <a:buFont typeface="Arial"/>
                <a:buChar char="•"/>
              </a:pPr>
              <a:r>
                <a:rPr lang="en-US" sz="3332">
                  <a:solidFill>
                    <a:srgbClr val="000000"/>
                  </a:solidFill>
                  <a:latin typeface="Cabin"/>
                  <a:ea typeface="Cabin"/>
                  <a:cs typeface="Cabin"/>
                  <a:sym typeface="Cabin"/>
                </a:rPr>
                <a:t> Mục tiêu cốt lõi của đề tài là tạo ra môi trường kết nối tiết kiệm, tiện lợi và xây dựng văn hóa chia sẻ tri thức trong cộng đồng sinh viên nhà trường</a:t>
              </a:r>
            </a:p>
          </p:txBody>
        </p:sp>
        <p:sp>
          <p:nvSpPr>
            <p:cNvPr id="4" name="TextBox 4"/>
            <p:cNvSpPr txBox="1"/>
            <p:nvPr/>
          </p:nvSpPr>
          <p:spPr>
            <a:xfrm>
              <a:off x="0" y="-9525"/>
              <a:ext cx="11759382" cy="18383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Cabin Medium"/>
                  <a:ea typeface="Cabin Medium"/>
                  <a:cs typeface="Cabin Medium"/>
                  <a:sym typeface="Cabin Medium"/>
                </a:rPr>
                <a:t>Giới thiệu</a:t>
              </a:r>
            </a:p>
          </p:txBody>
        </p:sp>
      </p:grpSp>
      <p:sp>
        <p:nvSpPr>
          <p:cNvPr id="5" name="AutoShape 5"/>
          <p:cNvSpPr/>
          <p:nvPr/>
        </p:nvSpPr>
        <p:spPr>
          <a:xfrm>
            <a:off x="607098" y="2780637"/>
            <a:ext cx="16652202" cy="0"/>
          </a:xfrm>
          <a:prstGeom prst="line">
            <a:avLst/>
          </a:prstGeom>
          <a:ln w="28575" cap="flat">
            <a:solidFill>
              <a:srgbClr val="000000"/>
            </a:solidFill>
            <a:prstDash val="solid"/>
            <a:headEnd type="none" w="sm" len="sm"/>
            <a:tailEnd type="none" w="sm" len="sm"/>
          </a:ln>
        </p:spPr>
      </p:sp>
      <p:sp>
        <p:nvSpPr>
          <p:cNvPr id="6" name="Freeform 6"/>
          <p:cNvSpPr/>
          <p:nvPr/>
        </p:nvSpPr>
        <p:spPr>
          <a:xfrm>
            <a:off x="242736" y="1051482"/>
            <a:ext cx="6870843" cy="1630052"/>
          </a:xfrm>
          <a:custGeom>
            <a:avLst/>
            <a:gdLst/>
            <a:ahLst/>
            <a:cxnLst/>
            <a:rect l="l" t="t" r="r" b="b"/>
            <a:pathLst>
              <a:path w="6870843" h="1630052">
                <a:moveTo>
                  <a:pt x="0" y="0"/>
                </a:moveTo>
                <a:lnTo>
                  <a:pt x="6870843" y="0"/>
                </a:lnTo>
                <a:lnTo>
                  <a:pt x="6870843" y="1630052"/>
                </a:lnTo>
                <a:lnTo>
                  <a:pt x="0" y="1630052"/>
                </a:lnTo>
                <a:lnTo>
                  <a:pt x="0" y="0"/>
                </a:lnTo>
                <a:close/>
              </a:path>
            </a:pathLst>
          </a:custGeom>
          <a:blipFill>
            <a:blip r:embed="rId2"/>
            <a:stretch>
              <a:fillRect t="-371" r="-106" b="-371"/>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rot="-5400000">
            <a:off x="6873687" y="5138738"/>
            <a:ext cx="7340687" cy="0"/>
          </a:xfrm>
          <a:prstGeom prst="line">
            <a:avLst/>
          </a:prstGeom>
          <a:ln w="9525" cap="flat">
            <a:solidFill>
              <a:srgbClr val="000000"/>
            </a:solidFill>
            <a:prstDash val="solid"/>
            <a:headEnd type="none" w="sm" len="sm"/>
            <a:tailEnd type="none" w="sm" len="sm"/>
          </a:ln>
        </p:spPr>
      </p:sp>
      <p:grpSp>
        <p:nvGrpSpPr>
          <p:cNvPr id="3" name="Group 3"/>
          <p:cNvGrpSpPr/>
          <p:nvPr/>
        </p:nvGrpSpPr>
        <p:grpSpPr>
          <a:xfrm>
            <a:off x="1379865" y="1917613"/>
            <a:ext cx="8544202" cy="5080943"/>
            <a:chOff x="0" y="0"/>
            <a:chExt cx="11392270" cy="6774591"/>
          </a:xfrm>
        </p:grpSpPr>
        <p:sp>
          <p:nvSpPr>
            <p:cNvPr id="4" name="TextBox 4"/>
            <p:cNvSpPr txBox="1"/>
            <p:nvPr/>
          </p:nvSpPr>
          <p:spPr>
            <a:xfrm>
              <a:off x="0" y="0"/>
              <a:ext cx="11392270" cy="2794000"/>
            </a:xfrm>
            <a:prstGeom prst="rect">
              <a:avLst/>
            </a:prstGeom>
          </p:spPr>
          <p:txBody>
            <a:bodyPr lIns="0" tIns="0" rIns="0" bIns="0" rtlCol="0" anchor="t">
              <a:spAutoFit/>
            </a:bodyPr>
            <a:lstStyle/>
            <a:p>
              <a:pPr algn="l">
                <a:lnSpc>
                  <a:spcPts val="8280"/>
                </a:lnSpc>
              </a:pPr>
              <a:r>
                <a:rPr lang="en-US" sz="6900">
                  <a:solidFill>
                    <a:srgbClr val="000000"/>
                  </a:solidFill>
                  <a:latin typeface="Cabin"/>
                  <a:ea typeface="Cabin"/>
                  <a:cs typeface="Cabin"/>
                  <a:sym typeface="Cabin"/>
                </a:rPr>
                <a:t>Mục tiêu và </a:t>
              </a:r>
            </a:p>
            <a:p>
              <a:pPr algn="l">
                <a:lnSpc>
                  <a:spcPts val="8280"/>
                </a:lnSpc>
                <a:spcBef>
                  <a:spcPct val="0"/>
                </a:spcBef>
              </a:pPr>
              <a:r>
                <a:rPr lang="en-US" sz="6900">
                  <a:solidFill>
                    <a:srgbClr val="000000"/>
                  </a:solidFill>
                  <a:latin typeface="Cabin"/>
                  <a:ea typeface="Cabin"/>
                  <a:cs typeface="Cabin"/>
                  <a:sym typeface="Cabin"/>
                </a:rPr>
                <a:t>ý nghĩa của đề tài</a:t>
              </a:r>
            </a:p>
          </p:txBody>
        </p:sp>
        <p:sp>
          <p:nvSpPr>
            <p:cNvPr id="5" name="TextBox 5"/>
            <p:cNvSpPr txBox="1"/>
            <p:nvPr/>
          </p:nvSpPr>
          <p:spPr>
            <a:xfrm>
              <a:off x="0" y="3253516"/>
              <a:ext cx="10644705" cy="3521075"/>
            </a:xfrm>
            <a:prstGeom prst="rect">
              <a:avLst/>
            </a:prstGeom>
          </p:spPr>
          <p:txBody>
            <a:bodyPr lIns="0" tIns="0" rIns="0" bIns="0" rtlCol="0" anchor="t">
              <a:spAutoFit/>
            </a:bodyPr>
            <a:lstStyle/>
            <a:p>
              <a:pPr algn="l">
                <a:lnSpc>
                  <a:spcPts val="4200"/>
                </a:lnSpc>
              </a:pPr>
              <a:r>
                <a:rPr lang="en-US" sz="3000">
                  <a:solidFill>
                    <a:srgbClr val="000000"/>
                  </a:solidFill>
                  <a:latin typeface="Cabin"/>
                  <a:ea typeface="Cabin"/>
                  <a:cs typeface="Cabin"/>
                  <a:sym typeface="Cabin"/>
                </a:rPr>
                <a:t>Đề tài tập trung xây dựng một nền tảng trực tuyến dành cho sinh viên Đại học Trà Vinh (TVU). Mục tiêu là giải quyết vấn đề lãng phí tài liệu học tập sau mỗi học kỳ và hỗ trợ sinh viên khóa sau tiếp cận nguồn học liệu giá rẻ hoặc miễn phí</a:t>
              </a:r>
            </a:p>
          </p:txBody>
        </p:sp>
      </p:grpSp>
      <p:sp>
        <p:nvSpPr>
          <p:cNvPr id="6" name="Freeform 6"/>
          <p:cNvSpPr/>
          <p:nvPr/>
        </p:nvSpPr>
        <p:spPr>
          <a:xfrm>
            <a:off x="827101" y="1917613"/>
            <a:ext cx="9649730" cy="2289320"/>
          </a:xfrm>
          <a:custGeom>
            <a:avLst/>
            <a:gdLst/>
            <a:ahLst/>
            <a:cxnLst/>
            <a:rect l="l" t="t" r="r" b="b"/>
            <a:pathLst>
              <a:path w="9649730" h="2289320">
                <a:moveTo>
                  <a:pt x="0" y="0"/>
                </a:moveTo>
                <a:lnTo>
                  <a:pt x="9649730" y="0"/>
                </a:lnTo>
                <a:lnTo>
                  <a:pt x="9649730" y="2289319"/>
                </a:lnTo>
                <a:lnTo>
                  <a:pt x="0" y="2289319"/>
                </a:lnTo>
                <a:lnTo>
                  <a:pt x="0" y="0"/>
                </a:lnTo>
                <a:close/>
              </a:path>
            </a:pathLst>
          </a:custGeom>
          <a:blipFill>
            <a:blip r:embed="rId2"/>
            <a:stretch>
              <a:fillRect t="-371" r="-106" b="-371"/>
            </a:stretch>
          </a:blipFill>
        </p:spPr>
      </p:sp>
      <p:grpSp>
        <p:nvGrpSpPr>
          <p:cNvPr id="7" name="Group 7"/>
          <p:cNvGrpSpPr/>
          <p:nvPr/>
        </p:nvGrpSpPr>
        <p:grpSpPr>
          <a:xfrm>
            <a:off x="11281261" y="1646088"/>
            <a:ext cx="6298014" cy="6647443"/>
            <a:chOff x="0" y="0"/>
            <a:chExt cx="8397352" cy="8863257"/>
          </a:xfrm>
        </p:grpSpPr>
        <p:sp>
          <p:nvSpPr>
            <p:cNvPr id="8" name="TextBox 8"/>
            <p:cNvSpPr txBox="1"/>
            <p:nvPr/>
          </p:nvSpPr>
          <p:spPr>
            <a:xfrm>
              <a:off x="0" y="-9525"/>
              <a:ext cx="6267715" cy="720725"/>
            </a:xfrm>
            <a:prstGeom prst="rect">
              <a:avLst/>
            </a:prstGeom>
          </p:spPr>
          <p:txBody>
            <a:bodyPr lIns="0" tIns="0" rIns="0" bIns="0" rtlCol="0" anchor="t">
              <a:spAutoFit/>
            </a:bodyPr>
            <a:lstStyle/>
            <a:p>
              <a:pPr marL="0" lvl="0" indent="0" algn="l">
                <a:lnSpc>
                  <a:spcPts val="4200"/>
                </a:lnSpc>
                <a:spcBef>
                  <a:spcPct val="0"/>
                </a:spcBef>
              </a:pPr>
              <a:r>
                <a:rPr lang="en-US" sz="3500" b="1">
                  <a:solidFill>
                    <a:srgbClr val="000000"/>
                  </a:solidFill>
                  <a:latin typeface="Cabin Medium"/>
                  <a:ea typeface="Cabin Medium"/>
                  <a:cs typeface="Cabin Medium"/>
                  <a:sym typeface="Cabin Medium"/>
                </a:rPr>
                <a:t>Mục tiêu</a:t>
              </a:r>
            </a:p>
          </p:txBody>
        </p:sp>
        <p:sp>
          <p:nvSpPr>
            <p:cNvPr id="9" name="TextBox 9"/>
            <p:cNvSpPr txBox="1"/>
            <p:nvPr/>
          </p:nvSpPr>
          <p:spPr>
            <a:xfrm>
              <a:off x="0" y="1477784"/>
              <a:ext cx="8397352" cy="7385473"/>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Phát triển website chuyên biệt cho sinh viên Đại học Trà Vinh (TVU) để dễ dàng đăng tải, tìm kiếm và trao đổi (tặng/bán) tài liệu được phân loại chi tiết theo Khoa – Ngành – Môn</a:t>
              </a:r>
            </a:p>
            <a:p>
              <a:pPr algn="l">
                <a:lnSpc>
                  <a:spcPts val="3394"/>
                </a:lnSpc>
              </a:pPr>
              <a:endParaRPr lang="en-US" sz="2424">
                <a:solidFill>
                  <a:srgbClr val="000000"/>
                </a:solidFill>
                <a:latin typeface="Cabin"/>
                <a:ea typeface="Cabin"/>
                <a:cs typeface="Cabin"/>
                <a:sym typeface="Cabin"/>
              </a:endParaRPr>
            </a:p>
            <a:p>
              <a:pPr marL="523557" lvl="1" indent="-261778" algn="l">
                <a:lnSpc>
                  <a:spcPts val="3394"/>
                </a:lnSpc>
                <a:buFont typeface="Arial"/>
                <a:buChar char="•"/>
              </a:pPr>
              <a:r>
                <a:rPr lang="en-US" sz="2424">
                  <a:solidFill>
                    <a:srgbClr val="000000"/>
                  </a:solidFill>
                  <a:latin typeface="Cabin"/>
                  <a:ea typeface="Cabin"/>
                  <a:cs typeface="Cabin"/>
                  <a:sym typeface="Cabin"/>
                </a:rPr>
                <a:t>Tận dụng nguồn giáo trình, tài liệu đã qua sử dụng để giảm lãng phí in ấn, bảo vệ môi trường và giúp sinh viên tiết kiệm chi phí mua sắm học liệu</a:t>
              </a:r>
            </a:p>
            <a:p>
              <a:pPr algn="l">
                <a:lnSpc>
                  <a:spcPts val="3394"/>
                </a:lnSpc>
              </a:pPr>
              <a:endParaRPr lang="en-US" sz="2424">
                <a:solidFill>
                  <a:srgbClr val="000000"/>
                </a:solidFill>
                <a:latin typeface="Cabin"/>
                <a:ea typeface="Cabin"/>
                <a:cs typeface="Cabin"/>
                <a:sym typeface="Cabin"/>
              </a:endParaRPr>
            </a:p>
            <a:p>
              <a:pPr marL="523557" lvl="1" indent="-261778" algn="l">
                <a:lnSpc>
                  <a:spcPts val="3394"/>
                </a:lnSpc>
                <a:buFont typeface="Arial"/>
                <a:buChar char="•"/>
              </a:pPr>
              <a:r>
                <a:rPr lang="en-US" sz="2424">
                  <a:solidFill>
                    <a:srgbClr val="000000"/>
                  </a:solidFill>
                  <a:latin typeface="Cabin"/>
                  <a:ea typeface="Cabin"/>
                  <a:cs typeface="Cabin"/>
                  <a:sym typeface="Cabin"/>
                </a:rPr>
                <a:t>Xây dựng môi trường văn hóa tương trợ, giúp đỡ lẫn nhau trong học tập giữa các khóa sinh viên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412404">
            <a:off x="2726966"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sp>
      <p:sp>
        <p:nvSpPr>
          <p:cNvPr id="3" name="AutoShape 3"/>
          <p:cNvSpPr/>
          <p:nvPr/>
        </p:nvSpPr>
        <p:spPr>
          <a:xfrm rot="-5400000">
            <a:off x="6873687" y="5138738"/>
            <a:ext cx="7340687" cy="0"/>
          </a:xfrm>
          <a:prstGeom prst="line">
            <a:avLst/>
          </a:prstGeom>
          <a:ln w="9525" cap="flat">
            <a:solidFill>
              <a:srgbClr val="000000"/>
            </a:solidFill>
            <a:prstDash val="solid"/>
            <a:headEnd type="none" w="sm" len="sm"/>
            <a:tailEnd type="none" w="sm" len="sm"/>
          </a:ln>
        </p:spPr>
      </p:sp>
      <p:sp>
        <p:nvSpPr>
          <p:cNvPr id="4" name="Freeform 4"/>
          <p:cNvSpPr/>
          <p:nvPr/>
        </p:nvSpPr>
        <p:spPr>
          <a:xfrm>
            <a:off x="372748" y="1171667"/>
            <a:ext cx="10033907" cy="5000230"/>
          </a:xfrm>
          <a:custGeom>
            <a:avLst/>
            <a:gdLst/>
            <a:ahLst/>
            <a:cxnLst/>
            <a:rect l="l" t="t" r="r" b="b"/>
            <a:pathLst>
              <a:path w="10033907" h="5000230">
                <a:moveTo>
                  <a:pt x="0" y="0"/>
                </a:moveTo>
                <a:lnTo>
                  <a:pt x="10033907" y="0"/>
                </a:lnTo>
                <a:lnTo>
                  <a:pt x="10033907" y="5000231"/>
                </a:lnTo>
                <a:lnTo>
                  <a:pt x="0" y="5000231"/>
                </a:lnTo>
                <a:lnTo>
                  <a:pt x="0" y="0"/>
                </a:lnTo>
                <a:close/>
              </a:path>
            </a:pathLst>
          </a:custGeom>
          <a:blipFill>
            <a:blip r:embed="rId3"/>
            <a:stretch>
              <a:fillRect/>
            </a:stretch>
          </a:blipFill>
        </p:spPr>
      </p:sp>
      <p:sp>
        <p:nvSpPr>
          <p:cNvPr id="5" name="TextBox 5"/>
          <p:cNvSpPr txBox="1"/>
          <p:nvPr/>
        </p:nvSpPr>
        <p:spPr>
          <a:xfrm>
            <a:off x="1028700" y="1463631"/>
            <a:ext cx="6812129" cy="4032624"/>
          </a:xfrm>
          <a:prstGeom prst="rect">
            <a:avLst/>
          </a:prstGeom>
        </p:spPr>
        <p:txBody>
          <a:bodyPr lIns="0" tIns="0" rIns="0" bIns="0" rtlCol="0" anchor="t">
            <a:spAutoFit/>
          </a:bodyPr>
          <a:lstStyle/>
          <a:p>
            <a:pPr algn="l">
              <a:lnSpc>
                <a:spcPts val="10559"/>
              </a:lnSpc>
              <a:spcBef>
                <a:spcPct val="0"/>
              </a:spcBef>
            </a:pPr>
            <a:r>
              <a:rPr lang="en-US" sz="8799">
                <a:solidFill>
                  <a:srgbClr val="000000"/>
                </a:solidFill>
                <a:latin typeface="Cabin"/>
                <a:ea typeface="Cabin"/>
                <a:cs typeface="Cabin"/>
                <a:sym typeface="Cabin"/>
              </a:rPr>
              <a:t>Công nghệ và phương pháp nghiên cứu </a:t>
            </a:r>
          </a:p>
        </p:txBody>
      </p:sp>
      <p:grpSp>
        <p:nvGrpSpPr>
          <p:cNvPr id="6" name="Group 6"/>
          <p:cNvGrpSpPr/>
          <p:nvPr/>
        </p:nvGrpSpPr>
        <p:grpSpPr>
          <a:xfrm>
            <a:off x="11281261" y="1646088"/>
            <a:ext cx="6298014" cy="6647443"/>
            <a:chOff x="0" y="0"/>
            <a:chExt cx="8397352" cy="8863257"/>
          </a:xfrm>
        </p:grpSpPr>
        <p:sp>
          <p:nvSpPr>
            <p:cNvPr id="7" name="TextBox 7"/>
            <p:cNvSpPr txBox="1"/>
            <p:nvPr/>
          </p:nvSpPr>
          <p:spPr>
            <a:xfrm>
              <a:off x="0" y="-9525"/>
              <a:ext cx="626771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8" name="TextBox 8"/>
            <p:cNvSpPr txBox="1"/>
            <p:nvPr/>
          </p:nvSpPr>
          <p:spPr>
            <a:xfrm>
              <a:off x="0" y="1477784"/>
              <a:ext cx="8397352" cy="7385473"/>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Sử dụng ngôn ngữ PHP kết hợp với Laravel Framework. Laravel đóng vai trò xử lý logic nghiệp vụ (Routing, Controller, Model) và tương tác với cơ sở dữ liệu,.</a:t>
              </a:r>
            </a:p>
            <a:p>
              <a:pPr algn="l">
                <a:lnSpc>
                  <a:spcPts val="3394"/>
                </a:lnSpc>
              </a:pPr>
              <a:endParaRPr lang="en-US" sz="2424">
                <a:solidFill>
                  <a:srgbClr val="000000"/>
                </a:solidFill>
                <a:latin typeface="Cabin"/>
                <a:ea typeface="Cabin"/>
                <a:cs typeface="Cabin"/>
                <a:sym typeface="Cabin"/>
              </a:endParaRPr>
            </a:p>
            <a:p>
              <a:pPr marL="523557" lvl="1" indent="-261778" algn="l">
                <a:lnSpc>
                  <a:spcPts val="3394"/>
                </a:lnSpc>
                <a:buFont typeface="Arial"/>
                <a:buChar char="•"/>
              </a:pPr>
              <a:r>
                <a:rPr lang="en-US" sz="2424">
                  <a:solidFill>
                    <a:srgbClr val="000000"/>
                  </a:solidFill>
                  <a:latin typeface="Cabin"/>
                  <a:ea typeface="Cabin"/>
                  <a:cs typeface="Cabin"/>
                  <a:sym typeface="Cabin"/>
                </a:rPr>
                <a:t>Tận dụng nguồn giáo trình, tài liệu đã qua sử dụng để giảm lãng phí in ấn, bảo vệ môi trường và giúp sinh viên tiết kiệm chi phí mua sắm học liệu</a:t>
              </a:r>
            </a:p>
            <a:p>
              <a:pPr algn="l">
                <a:lnSpc>
                  <a:spcPts val="3394"/>
                </a:lnSpc>
              </a:pPr>
              <a:endParaRPr lang="en-US" sz="2424">
                <a:solidFill>
                  <a:srgbClr val="000000"/>
                </a:solidFill>
                <a:latin typeface="Cabin"/>
                <a:ea typeface="Cabin"/>
                <a:cs typeface="Cabin"/>
                <a:sym typeface="Cabin"/>
              </a:endParaRPr>
            </a:p>
            <a:p>
              <a:pPr marL="523557" lvl="1" indent="-261778" algn="l">
                <a:lnSpc>
                  <a:spcPts val="3394"/>
                </a:lnSpc>
                <a:buFont typeface="Arial"/>
                <a:buChar char="•"/>
              </a:pPr>
              <a:r>
                <a:rPr lang="en-US" sz="2424">
                  <a:solidFill>
                    <a:srgbClr val="000000"/>
                  </a:solidFill>
                  <a:latin typeface="Cabin"/>
                  <a:ea typeface="Cabin"/>
                  <a:cs typeface="Cabin"/>
                  <a:sym typeface="Cabin"/>
                </a:rPr>
                <a:t>Xây dựng môi trường văn hóa tương trợ, giúp đỡ lẫn nhau trong học tập giữa các khóa sinh viên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rot="1008">
            <a:off x="1028698" y="3639800"/>
            <a:ext cx="16230601" cy="0"/>
          </a:xfrm>
          <a:prstGeom prst="line">
            <a:avLst/>
          </a:prstGeom>
          <a:ln w="9525" cap="flat">
            <a:solidFill>
              <a:srgbClr val="000000"/>
            </a:solidFill>
            <a:prstDash val="solid"/>
            <a:headEnd type="none" w="sm" len="sm"/>
            <a:tailEnd type="none" w="sm" len="sm"/>
          </a:ln>
        </p:spPr>
      </p:sp>
      <p:grpSp>
        <p:nvGrpSpPr>
          <p:cNvPr id="3" name="Group 3"/>
          <p:cNvGrpSpPr/>
          <p:nvPr/>
        </p:nvGrpSpPr>
        <p:grpSpPr>
          <a:xfrm>
            <a:off x="7250998" y="4765778"/>
            <a:ext cx="5346138" cy="4522774"/>
            <a:chOff x="0" y="0"/>
            <a:chExt cx="7128184" cy="6030365"/>
          </a:xfrm>
        </p:grpSpPr>
        <p:sp>
          <p:nvSpPr>
            <p:cNvPr id="4" name="TextBox 4"/>
            <p:cNvSpPr txBox="1"/>
            <p:nvPr/>
          </p:nvSpPr>
          <p:spPr>
            <a:xfrm>
              <a:off x="0" y="1922623"/>
              <a:ext cx="5048005" cy="720725"/>
            </a:xfrm>
            <a:prstGeom prst="rect">
              <a:avLst/>
            </a:prstGeom>
          </p:spPr>
          <p:txBody>
            <a:bodyPr lIns="0" tIns="0" rIns="0" bIns="0" rtlCol="0" anchor="t">
              <a:spAutoFit/>
            </a:bodyPr>
            <a:lstStyle/>
            <a:p>
              <a:pPr algn="l">
                <a:lnSpc>
                  <a:spcPts val="4200"/>
                </a:lnSpc>
              </a:pPr>
              <a:r>
                <a:rPr lang="en-US" sz="3500">
                  <a:solidFill>
                    <a:srgbClr val="000000"/>
                  </a:solidFill>
                  <a:latin typeface="Cabin"/>
                  <a:ea typeface="Cabin"/>
                  <a:cs typeface="Cabin"/>
                  <a:sym typeface="Cabin"/>
                </a:rPr>
                <a:t>Backend</a:t>
              </a:r>
            </a:p>
          </p:txBody>
        </p:sp>
        <p:sp>
          <p:nvSpPr>
            <p:cNvPr id="5" name="TextBox 5"/>
            <p:cNvSpPr txBox="1"/>
            <p:nvPr/>
          </p:nvSpPr>
          <p:spPr>
            <a:xfrm>
              <a:off x="0" y="3155931"/>
              <a:ext cx="7128184" cy="2874433"/>
            </a:xfrm>
            <a:prstGeom prst="rect">
              <a:avLst/>
            </a:prstGeom>
          </p:spPr>
          <p:txBody>
            <a:bodyPr lIns="0" tIns="0" rIns="0" bIns="0" rtlCol="0" anchor="t">
              <a:spAutoFit/>
            </a:bodyPr>
            <a:lstStyle/>
            <a:p>
              <a:pPr algn="l">
                <a:lnSpc>
                  <a:spcPts val="3499"/>
                </a:lnSpc>
              </a:pPr>
              <a:r>
                <a:rPr lang="en-US" sz="2499">
                  <a:solidFill>
                    <a:srgbClr val="000000"/>
                  </a:solidFill>
                  <a:latin typeface="Cabin"/>
                  <a:ea typeface="Cabin"/>
                  <a:cs typeface="Cabin"/>
                  <a:sym typeface="Cabin"/>
                </a:rPr>
                <a:t> Sử dụng ngôn ngữ PHP kết hợp với Laravel Framework. Laravel đóng vai trò trung tâm xử lý logic nghiệp vụ (Routing, Controller, Model) và tương tác với cơ sở dữ liệu,.</a:t>
              </a:r>
            </a:p>
          </p:txBody>
        </p:sp>
        <p:sp>
          <p:nvSpPr>
            <p:cNvPr id="6" name="Freeform 6"/>
            <p:cNvSpPr/>
            <p:nvPr/>
          </p:nvSpPr>
          <p:spPr>
            <a:xfrm>
              <a:off x="0" y="0"/>
              <a:ext cx="1189356" cy="1185031"/>
            </a:xfrm>
            <a:custGeom>
              <a:avLst/>
              <a:gdLst/>
              <a:ahLst/>
              <a:cxnLst/>
              <a:rect l="l" t="t" r="r" b="b"/>
              <a:pathLst>
                <a:path w="1189356" h="1185031">
                  <a:moveTo>
                    <a:pt x="0" y="0"/>
                  </a:moveTo>
                  <a:lnTo>
                    <a:pt x="1189356" y="0"/>
                  </a:lnTo>
                  <a:lnTo>
                    <a:pt x="1189356" y="1185031"/>
                  </a:lnTo>
                  <a:lnTo>
                    <a:pt x="0" y="118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13473297" y="4822949"/>
            <a:ext cx="3786004" cy="4027453"/>
            <a:chOff x="0" y="0"/>
            <a:chExt cx="5048005" cy="5369938"/>
          </a:xfrm>
        </p:grpSpPr>
        <p:sp>
          <p:nvSpPr>
            <p:cNvPr id="8" name="TextBox 8"/>
            <p:cNvSpPr txBox="1"/>
            <p:nvPr/>
          </p:nvSpPr>
          <p:spPr>
            <a:xfrm>
              <a:off x="0" y="1846396"/>
              <a:ext cx="5048005" cy="720725"/>
            </a:xfrm>
            <a:prstGeom prst="rect">
              <a:avLst/>
            </a:prstGeom>
          </p:spPr>
          <p:txBody>
            <a:bodyPr lIns="0" tIns="0" rIns="0" bIns="0" rtlCol="0" anchor="t">
              <a:spAutoFit/>
            </a:bodyPr>
            <a:lstStyle/>
            <a:p>
              <a:pPr algn="l">
                <a:lnSpc>
                  <a:spcPts val="4200"/>
                </a:lnSpc>
              </a:pPr>
              <a:r>
                <a:rPr lang="en-US" sz="3500">
                  <a:solidFill>
                    <a:srgbClr val="000000"/>
                  </a:solidFill>
                  <a:latin typeface="Cabin"/>
                  <a:ea typeface="Cabin"/>
                  <a:cs typeface="Cabin"/>
                  <a:sym typeface="Cabin"/>
                </a:rPr>
                <a:t>Cơ sở dữ liệu</a:t>
              </a:r>
            </a:p>
          </p:txBody>
        </p:sp>
        <p:sp>
          <p:nvSpPr>
            <p:cNvPr id="9" name="TextBox 9"/>
            <p:cNvSpPr txBox="1"/>
            <p:nvPr/>
          </p:nvSpPr>
          <p:spPr>
            <a:xfrm>
              <a:off x="0" y="3079704"/>
              <a:ext cx="5048005" cy="2290233"/>
            </a:xfrm>
            <a:prstGeom prst="rect">
              <a:avLst/>
            </a:prstGeom>
          </p:spPr>
          <p:txBody>
            <a:bodyPr lIns="0" tIns="0" rIns="0" bIns="0" rtlCol="0" anchor="t">
              <a:spAutoFit/>
            </a:bodyPr>
            <a:lstStyle/>
            <a:p>
              <a:pPr algn="l">
                <a:lnSpc>
                  <a:spcPts val="3499"/>
                </a:lnSpc>
              </a:pPr>
              <a:r>
                <a:rPr lang="en-US" sz="2499">
                  <a:solidFill>
                    <a:srgbClr val="000000"/>
                  </a:solidFill>
                  <a:latin typeface="Cabin"/>
                  <a:ea typeface="Cabin"/>
                  <a:cs typeface="Cabin"/>
                  <a:sym typeface="Cabin"/>
                </a:rPr>
                <a:t>Sử dụng MySQL để quản lý các thực thể như Người dùng, Tài liệu, Đơn hàng, Bài viết, v.v..</a:t>
              </a:r>
            </a:p>
          </p:txBody>
        </p:sp>
        <p:sp>
          <p:nvSpPr>
            <p:cNvPr id="10" name="Freeform 10"/>
            <p:cNvSpPr/>
            <p:nvPr/>
          </p:nvSpPr>
          <p:spPr>
            <a:xfrm>
              <a:off x="0" y="0"/>
              <a:ext cx="1395374" cy="1032577"/>
            </a:xfrm>
            <a:custGeom>
              <a:avLst/>
              <a:gdLst/>
              <a:ahLst/>
              <a:cxnLst/>
              <a:rect l="l" t="t" r="r" b="b"/>
              <a:pathLst>
                <a:path w="1395374" h="1032577">
                  <a:moveTo>
                    <a:pt x="0" y="0"/>
                  </a:moveTo>
                  <a:lnTo>
                    <a:pt x="1395374" y="0"/>
                  </a:lnTo>
                  <a:lnTo>
                    <a:pt x="1395374" y="1032577"/>
                  </a:lnTo>
                  <a:lnTo>
                    <a:pt x="0" y="1032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1028699" y="4699912"/>
            <a:ext cx="4590448" cy="4588640"/>
            <a:chOff x="0" y="0"/>
            <a:chExt cx="6120597" cy="6118187"/>
          </a:xfrm>
        </p:grpSpPr>
        <p:sp>
          <p:nvSpPr>
            <p:cNvPr id="12" name="TextBox 12"/>
            <p:cNvSpPr txBox="1"/>
            <p:nvPr/>
          </p:nvSpPr>
          <p:spPr>
            <a:xfrm>
              <a:off x="0" y="2010445"/>
              <a:ext cx="5048005" cy="720725"/>
            </a:xfrm>
            <a:prstGeom prst="rect">
              <a:avLst/>
            </a:prstGeom>
          </p:spPr>
          <p:txBody>
            <a:bodyPr lIns="0" tIns="0" rIns="0" bIns="0" rtlCol="0" anchor="t">
              <a:spAutoFit/>
            </a:bodyPr>
            <a:lstStyle/>
            <a:p>
              <a:pPr algn="l">
                <a:lnSpc>
                  <a:spcPts val="4200"/>
                </a:lnSpc>
              </a:pPr>
              <a:r>
                <a:rPr lang="en-US" sz="3500">
                  <a:solidFill>
                    <a:srgbClr val="000000"/>
                  </a:solidFill>
                  <a:latin typeface="Cabin"/>
                  <a:ea typeface="Cabin"/>
                  <a:cs typeface="Cabin"/>
                  <a:sym typeface="Cabin"/>
                </a:rPr>
                <a:t>Fontend</a:t>
              </a:r>
            </a:p>
          </p:txBody>
        </p:sp>
        <p:sp>
          <p:nvSpPr>
            <p:cNvPr id="13" name="TextBox 13"/>
            <p:cNvSpPr txBox="1"/>
            <p:nvPr/>
          </p:nvSpPr>
          <p:spPr>
            <a:xfrm>
              <a:off x="0" y="3243753"/>
              <a:ext cx="6120597" cy="2874433"/>
            </a:xfrm>
            <a:prstGeom prst="rect">
              <a:avLst/>
            </a:prstGeom>
          </p:spPr>
          <p:txBody>
            <a:bodyPr lIns="0" tIns="0" rIns="0" bIns="0" rtlCol="0" anchor="t">
              <a:spAutoFit/>
            </a:bodyPr>
            <a:lstStyle/>
            <a:p>
              <a:pPr algn="l">
                <a:lnSpc>
                  <a:spcPts val="3499"/>
                </a:lnSpc>
              </a:pPr>
              <a:r>
                <a:rPr lang="en-US" sz="2499">
                  <a:solidFill>
                    <a:srgbClr val="000000"/>
                  </a:solidFill>
                  <a:latin typeface="Cabin"/>
                  <a:ea typeface="Cabin"/>
                  <a:cs typeface="Cabin"/>
                  <a:sym typeface="Cabin"/>
                </a:rPr>
                <a:t>Được thiết kế bằng HTML, CSS, JavaScript và framework Bootstrap để đảm bảo hiển thị tốt trên cả máy tính và thiết bị di động (Responsive Design)</a:t>
              </a:r>
            </a:p>
          </p:txBody>
        </p:sp>
        <p:sp>
          <p:nvSpPr>
            <p:cNvPr id="14" name="Freeform 14"/>
            <p:cNvSpPr/>
            <p:nvPr/>
          </p:nvSpPr>
          <p:spPr>
            <a:xfrm>
              <a:off x="2" y="0"/>
              <a:ext cx="1083592" cy="1360675"/>
            </a:xfrm>
            <a:custGeom>
              <a:avLst/>
              <a:gdLst/>
              <a:ahLst/>
              <a:cxnLst/>
              <a:rect l="l" t="t" r="r" b="b"/>
              <a:pathLst>
                <a:path w="1083592" h="1360675">
                  <a:moveTo>
                    <a:pt x="0" y="0"/>
                  </a:moveTo>
                  <a:lnTo>
                    <a:pt x="1083592" y="0"/>
                  </a:lnTo>
                  <a:lnTo>
                    <a:pt x="1083592" y="1360675"/>
                  </a:lnTo>
                  <a:lnTo>
                    <a:pt x="0" y="13606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5" name="Freeform 15"/>
          <p:cNvSpPr/>
          <p:nvPr/>
        </p:nvSpPr>
        <p:spPr>
          <a:xfrm>
            <a:off x="404285" y="884894"/>
            <a:ext cx="17479427" cy="1922737"/>
          </a:xfrm>
          <a:custGeom>
            <a:avLst/>
            <a:gdLst/>
            <a:ahLst/>
            <a:cxnLst/>
            <a:rect l="l" t="t" r="r" b="b"/>
            <a:pathLst>
              <a:path w="17479427" h="1922737">
                <a:moveTo>
                  <a:pt x="0" y="0"/>
                </a:moveTo>
                <a:lnTo>
                  <a:pt x="17479427" y="0"/>
                </a:lnTo>
                <a:lnTo>
                  <a:pt x="17479427" y="1922737"/>
                </a:lnTo>
                <a:lnTo>
                  <a:pt x="0" y="1922737"/>
                </a:lnTo>
                <a:lnTo>
                  <a:pt x="0" y="0"/>
                </a:lnTo>
                <a:close/>
              </a:path>
            </a:pathLst>
          </a:custGeom>
          <a:blipFill>
            <a:blip r:embed="rId8"/>
            <a:stretch>
              <a:fillRect/>
            </a:stretch>
          </a:blipFill>
        </p:spPr>
      </p:sp>
      <p:sp>
        <p:nvSpPr>
          <p:cNvPr id="16" name="TextBox 16"/>
          <p:cNvSpPr txBox="1"/>
          <p:nvPr/>
        </p:nvSpPr>
        <p:spPr>
          <a:xfrm>
            <a:off x="1028699" y="1217613"/>
            <a:ext cx="16230600" cy="1162050"/>
          </a:xfrm>
          <a:prstGeom prst="rect">
            <a:avLst/>
          </a:prstGeom>
        </p:spPr>
        <p:txBody>
          <a:bodyPr lIns="0" tIns="0" rIns="0" bIns="0" rtlCol="0" anchor="t">
            <a:spAutoFit/>
          </a:bodyPr>
          <a:lstStyle/>
          <a:p>
            <a:pPr algn="l">
              <a:lnSpc>
                <a:spcPts val="9206"/>
              </a:lnSpc>
              <a:spcBef>
                <a:spcPct val="0"/>
              </a:spcBef>
            </a:pPr>
            <a:r>
              <a:rPr lang="en-US" sz="7672" b="1">
                <a:solidFill>
                  <a:srgbClr val="000000"/>
                </a:solidFill>
                <a:latin typeface="Cabin Medium"/>
                <a:ea typeface="Cabin Medium"/>
                <a:cs typeface="Cabin Medium"/>
                <a:sym typeface="Cabin Medium"/>
              </a:rPr>
              <a:t>Công nghệ và phương pháp nghiên cứu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3934330">
            <a:off x="8735911" y="-5500518"/>
            <a:ext cx="12220904" cy="12190352"/>
          </a:xfrm>
          <a:custGeom>
            <a:avLst/>
            <a:gdLst/>
            <a:ahLst/>
            <a:cxnLst/>
            <a:rect l="l" t="t" r="r" b="b"/>
            <a:pathLst>
              <a:path w="12220904" h="12190352">
                <a:moveTo>
                  <a:pt x="0" y="0"/>
                </a:moveTo>
                <a:lnTo>
                  <a:pt x="12220904" y="0"/>
                </a:lnTo>
                <a:lnTo>
                  <a:pt x="12220904" y="12190352"/>
                </a:lnTo>
                <a:lnTo>
                  <a:pt x="0" y="12190352"/>
                </a:lnTo>
                <a:lnTo>
                  <a:pt x="0" y="0"/>
                </a:lnTo>
                <a:close/>
              </a:path>
            </a:pathLst>
          </a:custGeom>
          <a:blipFill>
            <a:blip r:embed="rId2"/>
            <a:stretch>
              <a:fillRect/>
            </a:stretch>
          </a:blipFill>
        </p:spPr>
      </p:sp>
      <p:sp>
        <p:nvSpPr>
          <p:cNvPr id="3" name="Freeform 3"/>
          <p:cNvSpPr/>
          <p:nvPr/>
        </p:nvSpPr>
        <p:spPr>
          <a:xfrm>
            <a:off x="811890" y="2263423"/>
            <a:ext cx="8536304" cy="4801671"/>
          </a:xfrm>
          <a:custGeom>
            <a:avLst/>
            <a:gdLst/>
            <a:ahLst/>
            <a:cxnLst/>
            <a:rect l="l" t="t" r="r" b="b"/>
            <a:pathLst>
              <a:path w="8536304" h="4801671">
                <a:moveTo>
                  <a:pt x="0" y="0"/>
                </a:moveTo>
                <a:lnTo>
                  <a:pt x="8536304" y="0"/>
                </a:lnTo>
                <a:lnTo>
                  <a:pt x="8536304" y="4801671"/>
                </a:lnTo>
                <a:lnTo>
                  <a:pt x="0" y="4801671"/>
                </a:lnTo>
                <a:lnTo>
                  <a:pt x="0" y="0"/>
                </a:lnTo>
                <a:close/>
              </a:path>
            </a:pathLst>
          </a:custGeom>
          <a:blipFill>
            <a:blip r:embed="rId3"/>
            <a:stretch>
              <a:fillRect/>
            </a:stretch>
          </a:blipFill>
        </p:spPr>
      </p:sp>
      <p:sp>
        <p:nvSpPr>
          <p:cNvPr id="4" name="Freeform 4"/>
          <p:cNvSpPr/>
          <p:nvPr/>
        </p:nvSpPr>
        <p:spPr>
          <a:xfrm>
            <a:off x="9682470" y="2263423"/>
            <a:ext cx="8212278" cy="4801671"/>
          </a:xfrm>
          <a:custGeom>
            <a:avLst/>
            <a:gdLst/>
            <a:ahLst/>
            <a:cxnLst/>
            <a:rect l="l" t="t" r="r" b="b"/>
            <a:pathLst>
              <a:path w="8212278" h="4801671">
                <a:moveTo>
                  <a:pt x="0" y="0"/>
                </a:moveTo>
                <a:lnTo>
                  <a:pt x="8212278" y="0"/>
                </a:lnTo>
                <a:lnTo>
                  <a:pt x="8212278" y="4801671"/>
                </a:lnTo>
                <a:lnTo>
                  <a:pt x="0" y="4801671"/>
                </a:lnTo>
                <a:lnTo>
                  <a:pt x="0" y="0"/>
                </a:lnTo>
                <a:close/>
              </a:path>
            </a:pathLst>
          </a:custGeom>
          <a:blipFill>
            <a:blip r:embed="rId4"/>
            <a:stretch>
              <a:fillRect l="-4221" r="-4221" b="-4327"/>
            </a:stretch>
          </a:blipFill>
        </p:spPr>
      </p:sp>
      <p:sp>
        <p:nvSpPr>
          <p:cNvPr id="5" name="Freeform 5"/>
          <p:cNvSpPr/>
          <p:nvPr/>
        </p:nvSpPr>
        <p:spPr>
          <a:xfrm>
            <a:off x="517819" y="767348"/>
            <a:ext cx="13064582" cy="1437104"/>
          </a:xfrm>
          <a:custGeom>
            <a:avLst/>
            <a:gdLst/>
            <a:ahLst/>
            <a:cxnLst/>
            <a:rect l="l" t="t" r="r" b="b"/>
            <a:pathLst>
              <a:path w="13064582" h="1437104">
                <a:moveTo>
                  <a:pt x="0" y="0"/>
                </a:moveTo>
                <a:lnTo>
                  <a:pt x="13064582" y="0"/>
                </a:lnTo>
                <a:lnTo>
                  <a:pt x="13064582" y="1437104"/>
                </a:lnTo>
                <a:lnTo>
                  <a:pt x="0" y="1437104"/>
                </a:lnTo>
                <a:lnTo>
                  <a:pt x="0" y="0"/>
                </a:lnTo>
                <a:close/>
              </a:path>
            </a:pathLst>
          </a:custGeom>
          <a:blipFill>
            <a:blip r:embed="rId5"/>
            <a:stretch>
              <a:fillRect/>
            </a:stretch>
          </a:blipFill>
        </p:spPr>
      </p:sp>
      <p:sp>
        <p:nvSpPr>
          <p:cNvPr id="6" name="TextBox 6"/>
          <p:cNvSpPr txBox="1"/>
          <p:nvPr/>
        </p:nvSpPr>
        <p:spPr>
          <a:xfrm>
            <a:off x="1126968" y="981075"/>
            <a:ext cx="11400068"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Các chức năng chính của trang web</a:t>
            </a:r>
          </a:p>
        </p:txBody>
      </p:sp>
      <p:sp>
        <p:nvSpPr>
          <p:cNvPr id="7" name="TextBox 7"/>
          <p:cNvSpPr txBox="1"/>
          <p:nvPr/>
        </p:nvSpPr>
        <p:spPr>
          <a:xfrm>
            <a:off x="811890" y="7875354"/>
            <a:ext cx="8870580" cy="466725"/>
          </a:xfrm>
          <a:prstGeom prst="rect">
            <a:avLst/>
          </a:prstGeom>
        </p:spPr>
        <p:txBody>
          <a:bodyPr lIns="0" tIns="0" rIns="0" bIns="0" rtlCol="0" anchor="t">
            <a:spAutoFit/>
          </a:bodyPr>
          <a:lstStyle/>
          <a:p>
            <a:pPr algn="ctr">
              <a:lnSpc>
                <a:spcPts val="3600"/>
              </a:lnSpc>
            </a:pPr>
            <a:r>
              <a:rPr lang="en-US" sz="3000" b="1">
                <a:solidFill>
                  <a:srgbClr val="000000"/>
                </a:solidFill>
                <a:latin typeface="Cabin Bold"/>
                <a:ea typeface="Cabin Bold"/>
                <a:cs typeface="Cabin Bold"/>
                <a:sym typeface="Cabin Bold"/>
              </a:rPr>
              <a:t>Chức năng tìm kiếm tài liệu</a:t>
            </a:r>
          </a:p>
        </p:txBody>
      </p:sp>
      <p:sp>
        <p:nvSpPr>
          <p:cNvPr id="8" name="TextBox 8"/>
          <p:cNvSpPr txBox="1"/>
          <p:nvPr/>
        </p:nvSpPr>
        <p:spPr>
          <a:xfrm>
            <a:off x="9682470" y="7875354"/>
            <a:ext cx="8870580" cy="466725"/>
          </a:xfrm>
          <a:prstGeom prst="rect">
            <a:avLst/>
          </a:prstGeom>
        </p:spPr>
        <p:txBody>
          <a:bodyPr lIns="0" tIns="0" rIns="0" bIns="0" rtlCol="0" anchor="t">
            <a:spAutoFit/>
          </a:bodyPr>
          <a:lstStyle/>
          <a:p>
            <a:pPr algn="ctr">
              <a:lnSpc>
                <a:spcPts val="3600"/>
              </a:lnSpc>
            </a:pPr>
            <a:r>
              <a:rPr lang="en-US" sz="3000" b="1">
                <a:solidFill>
                  <a:srgbClr val="000000"/>
                </a:solidFill>
                <a:latin typeface="Cabin Bold"/>
                <a:ea typeface="Cabin Bold"/>
                <a:cs typeface="Cabin Bold"/>
                <a:sym typeface="Cabin Bold"/>
              </a:rPr>
              <a:t>Chức năng đăng bài viết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3934330">
            <a:off x="8735911" y="-5500518"/>
            <a:ext cx="12220904" cy="12190352"/>
          </a:xfrm>
          <a:custGeom>
            <a:avLst/>
            <a:gdLst/>
            <a:ahLst/>
            <a:cxnLst/>
            <a:rect l="l" t="t" r="r" b="b"/>
            <a:pathLst>
              <a:path w="12220904" h="12190352">
                <a:moveTo>
                  <a:pt x="0" y="0"/>
                </a:moveTo>
                <a:lnTo>
                  <a:pt x="12220904" y="0"/>
                </a:lnTo>
                <a:lnTo>
                  <a:pt x="12220904" y="12190352"/>
                </a:lnTo>
                <a:lnTo>
                  <a:pt x="0" y="12190352"/>
                </a:lnTo>
                <a:lnTo>
                  <a:pt x="0" y="0"/>
                </a:lnTo>
                <a:close/>
              </a:path>
            </a:pathLst>
          </a:custGeom>
          <a:blipFill>
            <a:blip r:embed="rId2"/>
            <a:stretch>
              <a:fillRect/>
            </a:stretch>
          </a:blipFill>
        </p:spPr>
      </p:sp>
      <p:sp>
        <p:nvSpPr>
          <p:cNvPr id="3" name="Freeform 3"/>
          <p:cNvSpPr/>
          <p:nvPr/>
        </p:nvSpPr>
        <p:spPr>
          <a:xfrm>
            <a:off x="220477" y="2277773"/>
            <a:ext cx="8735297" cy="5208421"/>
          </a:xfrm>
          <a:custGeom>
            <a:avLst/>
            <a:gdLst/>
            <a:ahLst/>
            <a:cxnLst/>
            <a:rect l="l" t="t" r="r" b="b"/>
            <a:pathLst>
              <a:path w="8735297" h="5208421">
                <a:moveTo>
                  <a:pt x="0" y="0"/>
                </a:moveTo>
                <a:lnTo>
                  <a:pt x="8735297" y="0"/>
                </a:lnTo>
                <a:lnTo>
                  <a:pt x="8735297" y="5208421"/>
                </a:lnTo>
                <a:lnTo>
                  <a:pt x="0" y="5208421"/>
                </a:lnTo>
                <a:lnTo>
                  <a:pt x="0" y="0"/>
                </a:lnTo>
                <a:close/>
              </a:path>
            </a:pathLst>
          </a:custGeom>
          <a:blipFill>
            <a:blip r:embed="rId3"/>
            <a:stretch>
              <a:fillRect/>
            </a:stretch>
          </a:blipFill>
        </p:spPr>
      </p:sp>
      <p:sp>
        <p:nvSpPr>
          <p:cNvPr id="4" name="Freeform 4"/>
          <p:cNvSpPr/>
          <p:nvPr/>
        </p:nvSpPr>
        <p:spPr>
          <a:xfrm>
            <a:off x="9144000" y="2277773"/>
            <a:ext cx="8916336" cy="5208421"/>
          </a:xfrm>
          <a:custGeom>
            <a:avLst/>
            <a:gdLst/>
            <a:ahLst/>
            <a:cxnLst/>
            <a:rect l="l" t="t" r="r" b="b"/>
            <a:pathLst>
              <a:path w="8916336" h="5208421">
                <a:moveTo>
                  <a:pt x="0" y="0"/>
                </a:moveTo>
                <a:lnTo>
                  <a:pt x="8916336" y="0"/>
                </a:lnTo>
                <a:lnTo>
                  <a:pt x="8916336" y="5208421"/>
                </a:lnTo>
                <a:lnTo>
                  <a:pt x="0" y="5208421"/>
                </a:lnTo>
                <a:lnTo>
                  <a:pt x="0" y="0"/>
                </a:lnTo>
                <a:close/>
              </a:path>
            </a:pathLst>
          </a:custGeom>
          <a:blipFill>
            <a:blip r:embed="rId4"/>
            <a:stretch>
              <a:fillRect l="-1466" r="-1466"/>
            </a:stretch>
          </a:blipFill>
        </p:spPr>
      </p:sp>
      <p:sp>
        <p:nvSpPr>
          <p:cNvPr id="5" name="TextBox 5"/>
          <p:cNvSpPr txBox="1"/>
          <p:nvPr/>
        </p:nvSpPr>
        <p:spPr>
          <a:xfrm>
            <a:off x="1107918" y="1019175"/>
            <a:ext cx="11400068"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Các chức năng chính của trang web</a:t>
            </a:r>
          </a:p>
        </p:txBody>
      </p:sp>
      <p:grpSp>
        <p:nvGrpSpPr>
          <p:cNvPr id="6" name="Group 6"/>
          <p:cNvGrpSpPr/>
          <p:nvPr/>
        </p:nvGrpSpPr>
        <p:grpSpPr>
          <a:xfrm>
            <a:off x="586133" y="8347786"/>
            <a:ext cx="8735297" cy="1149613"/>
            <a:chOff x="0" y="0"/>
            <a:chExt cx="11647063" cy="1532817"/>
          </a:xfrm>
        </p:grpSpPr>
        <p:sp>
          <p:nvSpPr>
            <p:cNvPr id="7" name="TextBox 7"/>
            <p:cNvSpPr txBox="1"/>
            <p:nvPr/>
          </p:nvSpPr>
          <p:spPr>
            <a:xfrm>
              <a:off x="0" y="-9525"/>
              <a:ext cx="11647063" cy="619125"/>
            </a:xfrm>
            <a:prstGeom prst="rect">
              <a:avLst/>
            </a:prstGeom>
          </p:spPr>
          <p:txBody>
            <a:bodyPr lIns="0" tIns="0" rIns="0" bIns="0" rtlCol="0" anchor="t">
              <a:spAutoFit/>
            </a:bodyPr>
            <a:lstStyle/>
            <a:p>
              <a:pPr algn="ctr">
                <a:lnSpc>
                  <a:spcPts val="3600"/>
                </a:lnSpc>
              </a:pPr>
              <a:r>
                <a:rPr lang="en-US" sz="3000">
                  <a:solidFill>
                    <a:srgbClr val="000000"/>
                  </a:solidFill>
                  <a:latin typeface="Cabin"/>
                  <a:ea typeface="Cabin"/>
                  <a:cs typeface="Cabin"/>
                  <a:sym typeface="Cabin"/>
                </a:rPr>
                <a:t>Chức năng nhắn tin</a:t>
              </a:r>
            </a:p>
          </p:txBody>
        </p:sp>
        <p:sp>
          <p:nvSpPr>
            <p:cNvPr id="8" name="TextBox 8"/>
            <p:cNvSpPr txBox="1"/>
            <p:nvPr/>
          </p:nvSpPr>
          <p:spPr>
            <a:xfrm>
              <a:off x="0" y="995184"/>
              <a:ext cx="11647063" cy="537633"/>
            </a:xfrm>
            <a:prstGeom prst="rect">
              <a:avLst/>
            </a:prstGeom>
          </p:spPr>
          <p:txBody>
            <a:bodyPr lIns="0" tIns="0" rIns="0" bIns="0" rtlCol="0" anchor="t">
              <a:spAutoFit/>
            </a:bodyPr>
            <a:lstStyle/>
            <a:p>
              <a:pPr algn="ctr">
                <a:lnSpc>
                  <a:spcPts val="3499"/>
                </a:lnSpc>
              </a:pPr>
              <a:endParaRPr/>
            </a:p>
          </p:txBody>
        </p:sp>
      </p:grpSp>
      <p:sp>
        <p:nvSpPr>
          <p:cNvPr id="9" name="TextBox 9"/>
          <p:cNvSpPr txBox="1"/>
          <p:nvPr/>
        </p:nvSpPr>
        <p:spPr>
          <a:xfrm>
            <a:off x="11555833" y="7810044"/>
            <a:ext cx="4092670" cy="466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Trang chức năng liên hệ</a:t>
            </a:r>
          </a:p>
        </p:txBody>
      </p:sp>
      <p:sp>
        <p:nvSpPr>
          <p:cNvPr id="10" name="Freeform 10"/>
          <p:cNvSpPr/>
          <p:nvPr/>
        </p:nvSpPr>
        <p:spPr>
          <a:xfrm>
            <a:off x="428061" y="783519"/>
            <a:ext cx="13064582" cy="1437104"/>
          </a:xfrm>
          <a:custGeom>
            <a:avLst/>
            <a:gdLst/>
            <a:ahLst/>
            <a:cxnLst/>
            <a:rect l="l" t="t" r="r" b="b"/>
            <a:pathLst>
              <a:path w="13064582" h="1437104">
                <a:moveTo>
                  <a:pt x="0" y="0"/>
                </a:moveTo>
                <a:lnTo>
                  <a:pt x="13064582" y="0"/>
                </a:lnTo>
                <a:lnTo>
                  <a:pt x="13064582" y="1437104"/>
                </a:lnTo>
                <a:lnTo>
                  <a:pt x="0" y="1437104"/>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61AEFF">
                <a:alpha val="53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28700" y="2294453"/>
            <a:ext cx="8416697" cy="7711799"/>
          </a:xfrm>
          <a:custGeom>
            <a:avLst/>
            <a:gdLst/>
            <a:ahLst/>
            <a:cxnLst/>
            <a:rect l="l" t="t" r="r" b="b"/>
            <a:pathLst>
              <a:path w="8416697" h="7711799">
                <a:moveTo>
                  <a:pt x="0" y="0"/>
                </a:moveTo>
                <a:lnTo>
                  <a:pt x="8416697" y="0"/>
                </a:lnTo>
                <a:lnTo>
                  <a:pt x="8416697" y="7711798"/>
                </a:lnTo>
                <a:lnTo>
                  <a:pt x="0" y="7711798"/>
                </a:lnTo>
                <a:lnTo>
                  <a:pt x="0" y="0"/>
                </a:lnTo>
                <a:close/>
              </a:path>
            </a:pathLst>
          </a:custGeom>
          <a:blipFill>
            <a:blip r:embed="rId2"/>
            <a:stretch>
              <a:fillRect/>
            </a:stretch>
          </a:blipFill>
        </p:spPr>
      </p:sp>
      <p:sp>
        <p:nvSpPr>
          <p:cNvPr id="3" name="Freeform 3"/>
          <p:cNvSpPr/>
          <p:nvPr/>
        </p:nvSpPr>
        <p:spPr>
          <a:xfrm>
            <a:off x="387344" y="5493"/>
            <a:ext cx="7242720" cy="2100389"/>
          </a:xfrm>
          <a:custGeom>
            <a:avLst/>
            <a:gdLst/>
            <a:ahLst/>
            <a:cxnLst/>
            <a:rect l="l" t="t" r="r" b="b"/>
            <a:pathLst>
              <a:path w="7242720" h="2100389">
                <a:moveTo>
                  <a:pt x="0" y="0"/>
                </a:moveTo>
                <a:lnTo>
                  <a:pt x="7242720" y="0"/>
                </a:lnTo>
                <a:lnTo>
                  <a:pt x="7242720" y="2100389"/>
                </a:lnTo>
                <a:lnTo>
                  <a:pt x="0" y="2100389"/>
                </a:lnTo>
                <a:lnTo>
                  <a:pt x="0" y="0"/>
                </a:lnTo>
                <a:close/>
              </a:path>
            </a:pathLst>
          </a:custGeom>
          <a:blipFill>
            <a:blip r:embed="rId3"/>
            <a:stretch>
              <a:fillRect/>
            </a:stretch>
          </a:blipFill>
        </p:spPr>
      </p:sp>
      <p:sp>
        <p:nvSpPr>
          <p:cNvPr id="4" name="TextBox 4"/>
          <p:cNvSpPr txBox="1"/>
          <p:nvPr/>
        </p:nvSpPr>
        <p:spPr>
          <a:xfrm>
            <a:off x="945232" y="476250"/>
            <a:ext cx="6126943" cy="1104900"/>
          </a:xfrm>
          <a:prstGeom prst="rect">
            <a:avLst/>
          </a:prstGeom>
        </p:spPr>
        <p:txBody>
          <a:bodyPr lIns="0" tIns="0" rIns="0" bIns="0" rtlCol="0" anchor="t">
            <a:spAutoFit/>
          </a:bodyPr>
          <a:lstStyle/>
          <a:p>
            <a:pPr algn="l">
              <a:lnSpc>
                <a:spcPts val="8760"/>
              </a:lnSpc>
              <a:spcBef>
                <a:spcPct val="0"/>
              </a:spcBef>
            </a:pPr>
            <a:r>
              <a:rPr lang="en-US" sz="7300" b="1">
                <a:solidFill>
                  <a:srgbClr val="000000"/>
                </a:solidFill>
                <a:latin typeface="Cabin Medium"/>
                <a:ea typeface="Cabin Medium"/>
                <a:cs typeface="Cabin Medium"/>
                <a:sym typeface="Cabin Medium"/>
              </a:rPr>
              <a:t>Thiết kế dữ liệu</a:t>
            </a:r>
          </a:p>
        </p:txBody>
      </p:sp>
      <p:sp>
        <p:nvSpPr>
          <p:cNvPr id="5" name="TextBox 5"/>
          <p:cNvSpPr txBox="1"/>
          <p:nvPr/>
        </p:nvSpPr>
        <p:spPr>
          <a:xfrm>
            <a:off x="9714550" y="2155000"/>
            <a:ext cx="7752390" cy="6565418"/>
          </a:xfrm>
          <a:prstGeom prst="rect">
            <a:avLst/>
          </a:prstGeom>
        </p:spPr>
        <p:txBody>
          <a:bodyPr lIns="0" tIns="0" rIns="0" bIns="0" rtlCol="0" anchor="t">
            <a:spAutoFit/>
          </a:bodyPr>
          <a:lstStyle/>
          <a:p>
            <a:pPr marL="682414" lvl="1" indent="-341207" algn="l">
              <a:lnSpc>
                <a:spcPts val="4741"/>
              </a:lnSpc>
              <a:buFont typeface="Arial"/>
              <a:buChar char="•"/>
            </a:pPr>
            <a:r>
              <a:rPr lang="en-US" sz="3160">
                <a:solidFill>
                  <a:srgbClr val="000000"/>
                </a:solidFill>
                <a:latin typeface="Cabin"/>
                <a:ea typeface="Cabin"/>
                <a:cs typeface="Cabin"/>
                <a:sym typeface="Cabin"/>
              </a:rPr>
              <a:t>Cấu trúc dữ liệu xoay quanh các thực thể chính là Users (Người dùng), Documents (Tài liệu) và Orders (Đơn hàng), đồng thời hỗ trợ tìm kiếm chuyên sâu thông qua hệ thống phân loại phân cấp: Khoas (Khoa) → Nganhs (Ngành) → Mons (Môn học). Ngoài ra, mô hình còn tích hợp các bảng Blogs, Blog_Comments và Tin_nhan để phục vụ các tính năng tương tác xã hội như viết bài chia sẻ, bình luận và nhắn tin trực tiếp giữa người mua và người bán,.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878</Words>
  <Application>Microsoft Office PowerPoint</Application>
  <PresentationFormat>Custom</PresentationFormat>
  <Paragraphs>54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Cabin Bold</vt:lpstr>
      <vt:lpstr>Cabin</vt:lpstr>
      <vt:lpstr>Cabin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Màu Be Cam Pastel Tím Pastel Màu chuyển tiếp Chuyên nghiệp Bảo vệ Luận văn Bản thuyết trình Giáo dục</dc:title>
  <cp:lastModifiedBy>Kiet Gia</cp:lastModifiedBy>
  <cp:revision>2</cp:revision>
  <dcterms:created xsi:type="dcterms:W3CDTF">2006-08-16T00:00:00Z</dcterms:created>
  <dcterms:modified xsi:type="dcterms:W3CDTF">2025-12-27T11:19:39Z</dcterms:modified>
  <dc:identifier>DAG8shzxpqk</dc:identifier>
</cp:coreProperties>
</file>